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embeddedFontLs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-677" y="-7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70512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63851e0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63851e06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763851e064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63851e064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763851e064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763851e064_1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63851e064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763851e064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763851e064_1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63851e064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763851e064_1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763851e064_1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63851e064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763851e064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763851e064_1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62" name="Google Shape;262;g763851e064_1_3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63851e064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63851e064_1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763851e064_1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63851e064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763851e064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763851e064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63851e064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763851e064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763851e064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63851e064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763851e064_1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763851e064_1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63851e064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763851e064_1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763851e064_1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18" name="Google Shape;31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30" name="Google Shape;33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63851e06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763851e064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763851e064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3" name="Google Shape;173;g763851e064_0_1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63851e06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63851e064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763851e064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63851e0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763851e06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763851e06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89" name="Google Shape;189;g763851e064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bbc7433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bbc7433b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6bbc7433b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63851e06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763851e064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763851e064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5" name="Google Shape;205;g763851e064_0_3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Conditional Statements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(if, else, switch)</a:t>
            </a: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4800"/>
              <a:t>||</a:t>
            </a:r>
            <a:endParaRPr sz="4800"/>
          </a:p>
        </p:txBody>
      </p:sp>
      <p:sp>
        <p:nvSpPr>
          <p:cNvPr id="214" name="Google Shape;214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if( </a:t>
            </a:r>
            <a:r>
              <a:rPr lang="en-US" sz="36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condition </a:t>
            </a:r>
            <a:r>
              <a:rPr lang="en-US"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36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//do something</a:t>
            </a:r>
            <a:endParaRPr sz="36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}else{</a:t>
            </a:r>
            <a:endParaRPr sz="36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//do something else</a:t>
            </a:r>
            <a:endParaRPr sz="36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3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if/else</a:t>
            </a:r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17" name="Google Shape;21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988" y="1996274"/>
            <a:ext cx="3422325" cy="40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rPr lang="en-US">
                <a:solidFill>
                  <a:srgbClr val="FFFFFF"/>
                </a:solidFill>
              </a:rPr>
              <a:t>,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if/else </a:t>
            </a: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6" name="Google Shape;226;p23"/>
          <p:cNvSpPr txBox="1"/>
          <p:nvPr/>
        </p:nvSpPr>
        <p:spPr>
          <a:xfrm>
            <a:off x="765750" y="1476000"/>
            <a:ext cx="4932600" cy="51336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if( </a:t>
            </a:r>
            <a:r>
              <a:rPr lang="en-US" sz="3600" b="1">
                <a:solidFill>
                  <a:srgbClr val="F2A818"/>
                </a:solidFill>
              </a:rPr>
              <a:t>condition </a:t>
            </a:r>
            <a:r>
              <a:rPr lang="en-US" sz="3600" b="1">
                <a:solidFill>
                  <a:schemeClr val="dk1"/>
                </a:solidFill>
              </a:rPr>
              <a:t>){</a:t>
            </a:r>
            <a:endParaRPr sz="3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155CC"/>
                </a:solidFill>
              </a:rPr>
              <a:t>//do something</a:t>
            </a:r>
            <a:endParaRPr sz="3600">
              <a:solidFill>
                <a:srgbClr val="1155CC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}else{</a:t>
            </a:r>
            <a:endParaRPr sz="3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155CC"/>
                </a:solidFill>
              </a:rPr>
              <a:t>//do something else</a:t>
            </a:r>
            <a:endParaRPr sz="3600">
              <a:solidFill>
                <a:srgbClr val="1155CC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}</a:t>
            </a:r>
            <a:endParaRPr sz="3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6497700" y="1476000"/>
            <a:ext cx="4932600" cy="5133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if( </a:t>
            </a:r>
            <a:r>
              <a:rPr lang="en-US" sz="3600" b="1">
                <a:solidFill>
                  <a:srgbClr val="F2A818"/>
                </a:solidFill>
              </a:rPr>
              <a:t>$var%2 == 0 </a:t>
            </a:r>
            <a:r>
              <a:rPr lang="en-US" sz="3600" b="1">
                <a:solidFill>
                  <a:schemeClr val="dk1"/>
                </a:solidFill>
              </a:rPr>
              <a:t>){</a:t>
            </a:r>
            <a:endParaRPr sz="3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155CC"/>
                </a:solidFill>
              </a:rPr>
              <a:t>echo ‘even’;</a:t>
            </a:r>
            <a:endParaRPr sz="3600">
              <a:solidFill>
                <a:srgbClr val="1155CC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}else{</a:t>
            </a:r>
            <a:endParaRPr sz="3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155CC"/>
                </a:solidFill>
              </a:rPr>
              <a:t>echo ‘odd’;</a:t>
            </a:r>
            <a:endParaRPr sz="3600">
              <a:solidFill>
                <a:srgbClr val="1155CC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}</a:t>
            </a:r>
            <a:endParaRPr sz="3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no else block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if/else </a:t>
            </a:r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914525" y="1833425"/>
            <a:ext cx="9723000" cy="831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if( </a:t>
            </a:r>
            <a:r>
              <a:rPr lang="en-US" sz="3600" b="1">
                <a:solidFill>
                  <a:srgbClr val="F2A818"/>
                </a:solidFill>
              </a:rPr>
              <a:t>condition </a:t>
            </a:r>
            <a:r>
              <a:rPr lang="en-US" sz="3600" b="1">
                <a:solidFill>
                  <a:schemeClr val="dk1"/>
                </a:solidFill>
              </a:rPr>
              <a:t>){ </a:t>
            </a:r>
            <a:r>
              <a:rPr lang="en-US" sz="3600">
                <a:solidFill>
                  <a:srgbClr val="1155CC"/>
                </a:solidFill>
              </a:rPr>
              <a:t>//do something </a:t>
            </a:r>
            <a:r>
              <a:rPr lang="en-US" sz="3600" b="1">
                <a:solidFill>
                  <a:schemeClr val="dk1"/>
                </a:solidFill>
              </a:rPr>
              <a:t>}</a:t>
            </a:r>
            <a:endParaRPr/>
          </a:p>
        </p:txBody>
      </p:sp>
      <p:sp>
        <p:nvSpPr>
          <p:cNvPr id="237" name="Google Shape;237;p24"/>
          <p:cNvSpPr txBox="1"/>
          <p:nvPr/>
        </p:nvSpPr>
        <p:spPr>
          <a:xfrm>
            <a:off x="914525" y="3467100"/>
            <a:ext cx="9723000" cy="2637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if( </a:t>
            </a:r>
            <a:r>
              <a:rPr lang="en-US" sz="3000" b="1">
                <a:solidFill>
                  <a:srgbClr val="F2A818"/>
                </a:solidFill>
              </a:rPr>
              <a:t>$var%2 == 0 &amp;&amp;  $var%5 == 0 </a:t>
            </a:r>
            <a:r>
              <a:rPr lang="en-US" sz="3000" b="1">
                <a:solidFill>
                  <a:schemeClr val="dk1"/>
                </a:solidFill>
              </a:rPr>
              <a:t>){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155CC"/>
                </a:solidFill>
              </a:rPr>
              <a:t>echo ‘The number is even and is divisible by 5’;</a:t>
            </a:r>
            <a:endParaRPr sz="3000">
              <a:solidFill>
                <a:srgbClr val="1155CC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}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nested </a:t>
            </a:r>
            <a:r>
              <a:rPr lang="en-US">
                <a:solidFill>
                  <a:schemeClr val="lt1"/>
                </a:solidFill>
              </a:rPr>
              <a:t>if/else</a:t>
            </a:r>
            <a:r>
              <a:rPr lang="en-US"/>
              <a:t> blocks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if/else </a:t>
            </a:r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6" name="Google Shape;246;p25"/>
          <p:cNvSpPr txBox="1"/>
          <p:nvPr/>
        </p:nvSpPr>
        <p:spPr>
          <a:xfrm>
            <a:off x="914400" y="2081175"/>
            <a:ext cx="4179600" cy="4167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if( </a:t>
            </a:r>
            <a:r>
              <a:rPr lang="en-US" sz="2400" b="1">
                <a:solidFill>
                  <a:srgbClr val="F2A818"/>
                </a:solidFill>
              </a:rPr>
              <a:t>condition1 </a:t>
            </a:r>
            <a:r>
              <a:rPr lang="en-US" sz="2400" b="1">
                <a:solidFill>
                  <a:schemeClr val="dk1"/>
                </a:solidFill>
              </a:rPr>
              <a:t>){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if( </a:t>
            </a:r>
            <a:r>
              <a:rPr lang="en-US" sz="2400" b="1">
                <a:solidFill>
                  <a:schemeClr val="lt1"/>
                </a:solidFill>
              </a:rPr>
              <a:t>condition2</a:t>
            </a:r>
            <a:r>
              <a:rPr lang="en-US" sz="2400" b="1">
                <a:solidFill>
                  <a:srgbClr val="F2A818"/>
                </a:solidFill>
              </a:rPr>
              <a:t> </a:t>
            </a:r>
            <a:r>
              <a:rPr lang="en-US" sz="2400" b="1">
                <a:solidFill>
                  <a:schemeClr val="dk1"/>
                </a:solidFill>
              </a:rPr>
              <a:t>){</a:t>
            </a:r>
            <a:endParaRPr sz="24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155CC"/>
                </a:solidFill>
              </a:rPr>
              <a:t>//do something else</a:t>
            </a:r>
            <a:endParaRPr sz="24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}else{</a:t>
            </a:r>
            <a:endParaRPr sz="24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155CC"/>
                </a:solidFill>
              </a:rPr>
              <a:t>//do something else</a:t>
            </a:r>
            <a:endParaRPr sz="2400">
              <a:solidFill>
                <a:srgbClr val="1155CC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}</a:t>
            </a:r>
            <a:r>
              <a:rPr lang="en-US" sz="1800">
                <a:solidFill>
                  <a:srgbClr val="F2A818"/>
                </a:solidFill>
              </a:rPr>
              <a:t>//inner if end</a:t>
            </a:r>
            <a:endParaRPr sz="180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}else{</a:t>
            </a:r>
            <a:endParaRPr sz="24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155CC"/>
                </a:solidFill>
              </a:rPr>
              <a:t>//do something else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}</a:t>
            </a:r>
            <a:r>
              <a:rPr lang="en-US" sz="1800">
                <a:solidFill>
                  <a:srgbClr val="F2A818"/>
                </a:solidFill>
              </a:rPr>
              <a:t>//outer if end</a:t>
            </a:r>
            <a:endParaRPr sz="180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5672475" y="2081175"/>
            <a:ext cx="5417400" cy="4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if( </a:t>
            </a:r>
            <a:r>
              <a:rPr lang="en-US" sz="2400" b="1">
                <a:solidFill>
                  <a:srgbClr val="F2A818"/>
                </a:solidFill>
              </a:rPr>
              <a:t>$var%2 == 0 </a:t>
            </a:r>
            <a:r>
              <a:rPr lang="en-US" sz="2400" b="1">
                <a:solidFill>
                  <a:schemeClr val="dk1"/>
                </a:solidFill>
              </a:rPr>
              <a:t>){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if( </a:t>
            </a:r>
            <a:r>
              <a:rPr lang="en-US" sz="2400" b="1">
                <a:solidFill>
                  <a:schemeClr val="lt1"/>
                </a:solidFill>
              </a:rPr>
              <a:t>$var%7==0</a:t>
            </a:r>
            <a:r>
              <a:rPr lang="en-US" sz="2400" b="1">
                <a:solidFill>
                  <a:srgbClr val="F2A818"/>
                </a:solidFill>
              </a:rPr>
              <a:t> </a:t>
            </a:r>
            <a:r>
              <a:rPr lang="en-US" sz="2400" b="1">
                <a:solidFill>
                  <a:schemeClr val="dk1"/>
                </a:solidFill>
              </a:rPr>
              <a:t>){</a:t>
            </a:r>
            <a:endParaRPr sz="24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155CC"/>
                </a:solidFill>
              </a:rPr>
              <a:t>echo $var . “ is even and divisible by 7 ”;</a:t>
            </a:r>
            <a:endParaRPr sz="20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}else{</a:t>
            </a:r>
            <a:endParaRPr sz="24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1155CC"/>
                </a:solidFill>
              </a:rPr>
              <a:t>echo $var . “ is even and not divisible by 7 ”;</a:t>
            </a:r>
            <a:endParaRPr sz="19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}</a:t>
            </a:r>
            <a:r>
              <a:rPr lang="en-US" sz="1800">
                <a:solidFill>
                  <a:srgbClr val="F2A818"/>
                </a:solidFill>
              </a:rPr>
              <a:t>//inner if end</a:t>
            </a:r>
            <a:endParaRPr sz="2400">
              <a:solidFill>
                <a:srgbClr val="1155CC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}else{</a:t>
            </a:r>
            <a:endParaRPr sz="24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1155CC"/>
                </a:solidFill>
              </a:rPr>
              <a:t>echo $var . “ is ODD”;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}</a:t>
            </a:r>
            <a:r>
              <a:rPr lang="en-US" sz="1800">
                <a:solidFill>
                  <a:srgbClr val="F2A818"/>
                </a:solidFill>
              </a:rPr>
              <a:t>//outer if end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multiple conditions - </a:t>
            </a:r>
            <a:r>
              <a:rPr lang="en-US">
                <a:solidFill>
                  <a:schemeClr val="lt1"/>
                </a:solidFill>
              </a:rPr>
              <a:t>elseif</a:t>
            </a:r>
            <a:r>
              <a:rPr lang="en-US"/>
              <a:t> blocks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if/else </a:t>
            </a:r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6" name="Google Shape;256;p26"/>
          <p:cNvSpPr txBox="1"/>
          <p:nvPr/>
        </p:nvSpPr>
        <p:spPr>
          <a:xfrm>
            <a:off x="914400" y="2081175"/>
            <a:ext cx="4179600" cy="4167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if( </a:t>
            </a:r>
            <a:r>
              <a:rPr lang="en-US" sz="2400" b="1">
                <a:solidFill>
                  <a:srgbClr val="F2A818"/>
                </a:solidFill>
              </a:rPr>
              <a:t>condition1 </a:t>
            </a:r>
            <a:r>
              <a:rPr lang="en-US" sz="2400" b="1">
                <a:solidFill>
                  <a:schemeClr val="dk1"/>
                </a:solidFill>
              </a:rPr>
              <a:t>){</a:t>
            </a:r>
            <a:endParaRPr sz="24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155CC"/>
                </a:solidFill>
              </a:rPr>
              <a:t>//do something</a:t>
            </a:r>
            <a:endParaRPr sz="2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}elseif( </a:t>
            </a:r>
            <a:r>
              <a:rPr lang="en-US" sz="2400" b="1">
                <a:solidFill>
                  <a:srgbClr val="F2A818"/>
                </a:solidFill>
              </a:rPr>
              <a:t>condition2 </a:t>
            </a:r>
            <a:r>
              <a:rPr lang="en-US" sz="2400" b="1">
                <a:solidFill>
                  <a:schemeClr val="dk1"/>
                </a:solidFill>
              </a:rPr>
              <a:t>){</a:t>
            </a:r>
            <a:endParaRPr sz="24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155CC"/>
                </a:solidFill>
              </a:rPr>
              <a:t>//do something else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}elseif( </a:t>
            </a:r>
            <a:r>
              <a:rPr lang="en-US" sz="2400" b="1">
                <a:solidFill>
                  <a:srgbClr val="F2A818"/>
                </a:solidFill>
              </a:rPr>
              <a:t>condition3 </a:t>
            </a:r>
            <a:r>
              <a:rPr lang="en-US" sz="2400" b="1">
                <a:solidFill>
                  <a:schemeClr val="dk1"/>
                </a:solidFill>
              </a:rPr>
              <a:t>){</a:t>
            </a:r>
            <a:endParaRPr sz="24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155CC"/>
                </a:solidFill>
              </a:rPr>
              <a:t>//do something else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}elseif...{</a:t>
            </a:r>
            <a:endParaRPr sz="24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155CC"/>
                </a:solidFill>
              </a:rPr>
              <a:t>//do something else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}else{</a:t>
            </a:r>
            <a:endParaRPr sz="24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155CC"/>
                </a:solidFill>
              </a:rPr>
              <a:t>//do something else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}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5672475" y="2081175"/>
            <a:ext cx="5417400" cy="4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if( </a:t>
            </a:r>
            <a:r>
              <a:rPr lang="en-US" sz="2400" b="1">
                <a:solidFill>
                  <a:srgbClr val="F2A818"/>
                </a:solidFill>
              </a:rPr>
              <a:t>$var == ‘blue’</a:t>
            </a:r>
            <a:r>
              <a:rPr lang="en-US" sz="2400" b="1">
                <a:solidFill>
                  <a:schemeClr val="dk1"/>
                </a:solidFill>
              </a:rPr>
              <a:t>){</a:t>
            </a:r>
            <a:endParaRPr sz="24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155CC"/>
                </a:solidFill>
              </a:rPr>
              <a:t>echo “blue”;</a:t>
            </a:r>
            <a:endParaRPr sz="2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}elseif( </a:t>
            </a:r>
            <a:r>
              <a:rPr lang="en-US" sz="2400" b="1">
                <a:solidFill>
                  <a:srgbClr val="F2A818"/>
                </a:solidFill>
              </a:rPr>
              <a:t>$var == ‘red’</a:t>
            </a:r>
            <a:r>
              <a:rPr lang="en-US" sz="2400" b="1">
                <a:solidFill>
                  <a:schemeClr val="dk1"/>
                </a:solidFill>
              </a:rPr>
              <a:t>){</a:t>
            </a:r>
            <a:endParaRPr sz="24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155CC"/>
                </a:solidFill>
              </a:rPr>
              <a:t>echo ‘red’;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}elseif( </a:t>
            </a:r>
            <a:r>
              <a:rPr lang="en-US" sz="2400" b="1">
                <a:solidFill>
                  <a:srgbClr val="F2A818"/>
                </a:solidFill>
              </a:rPr>
              <a:t>$var == ‘green’ </a:t>
            </a:r>
            <a:r>
              <a:rPr lang="en-US" sz="2400" b="1">
                <a:solidFill>
                  <a:schemeClr val="dk1"/>
                </a:solidFill>
              </a:rPr>
              <a:t>){</a:t>
            </a:r>
            <a:endParaRPr sz="24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155CC"/>
                </a:solidFill>
              </a:rPr>
              <a:t>echo ‘green’;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}elseif...{</a:t>
            </a:r>
            <a:endParaRPr sz="24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155CC"/>
                </a:solidFill>
              </a:rPr>
              <a:t>//do something else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}else{</a:t>
            </a:r>
            <a:endParaRPr sz="24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155CC"/>
                </a:solidFill>
              </a:rPr>
              <a:t>//do something else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}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/>
        </p:nvSpPr>
        <p:spPr>
          <a:xfrm>
            <a:off x="4327050" y="2239725"/>
            <a:ext cx="35379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switch</a:t>
            </a:r>
            <a:endParaRPr sz="4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Вместо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if/else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с множество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elseif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условия можем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да използваме </a:t>
            </a: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switch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8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break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– прекъсва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изпълнението на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кода.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 sz="4800"/>
          </a:p>
        </p:txBody>
      </p:sp>
      <p:sp>
        <p:nvSpPr>
          <p:cNvPr id="271" name="Google Shape;271;p2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switch (</a:t>
            </a: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label1:</a:t>
            </a:r>
            <a:endParaRPr sz="1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code to be executed if n=label1;</a:t>
            </a:r>
            <a:endParaRPr sz="1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</a:t>
            </a: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break;</a:t>
            </a:r>
            <a:endParaRPr sz="18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label2:</a:t>
            </a:r>
            <a:endParaRPr sz="1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code to be executed if n=label2;</a:t>
            </a:r>
            <a:endParaRPr sz="1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break;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label3:</a:t>
            </a:r>
            <a:endParaRPr sz="1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code to be executed if n=label3;</a:t>
            </a:r>
            <a:endParaRPr sz="1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break;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...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default: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code to be executed if n is different from all labels;</a:t>
            </a:r>
            <a:endParaRPr sz="1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switch</a:t>
            </a:r>
            <a:endParaRPr/>
          </a:p>
        </p:txBody>
      </p:sp>
      <p:sp>
        <p:nvSpPr>
          <p:cNvPr id="273" name="Google Shape;273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0" name="Google Shape;280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switch </a:t>
            </a:r>
            <a:endParaRPr/>
          </a:p>
        </p:txBody>
      </p:sp>
      <p:sp>
        <p:nvSpPr>
          <p:cNvPr id="281" name="Google Shape;281;p2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2" name="Google Shape;282;p29"/>
          <p:cNvSpPr txBox="1"/>
          <p:nvPr/>
        </p:nvSpPr>
        <p:spPr>
          <a:xfrm>
            <a:off x="914400" y="1624650"/>
            <a:ext cx="4179600" cy="4623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if (</a:t>
            </a:r>
            <a:r>
              <a:rPr lang="en-US" sz="3000">
                <a:solidFill>
                  <a:srgbClr val="F2A818"/>
                </a:solidFill>
              </a:rPr>
              <a:t>$i == 0</a:t>
            </a:r>
            <a:r>
              <a:rPr lang="en-US" sz="3000">
                <a:solidFill>
                  <a:schemeClr val="dk1"/>
                </a:solidFill>
              </a:rPr>
              <a:t>) {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    </a:t>
            </a:r>
            <a:r>
              <a:rPr lang="en-US" sz="3000">
                <a:solidFill>
                  <a:schemeClr val="lt1"/>
                </a:solidFill>
              </a:rPr>
              <a:t>echo "i equals 0";</a:t>
            </a:r>
            <a:endParaRPr sz="3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} elseif (</a:t>
            </a:r>
            <a:r>
              <a:rPr lang="en-US" sz="3000">
                <a:solidFill>
                  <a:srgbClr val="F2A818"/>
                </a:solidFill>
              </a:rPr>
              <a:t>$i == 1</a:t>
            </a:r>
            <a:r>
              <a:rPr lang="en-US" sz="3000">
                <a:solidFill>
                  <a:schemeClr val="dk1"/>
                </a:solidFill>
              </a:rPr>
              <a:t>) {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    </a:t>
            </a:r>
            <a:r>
              <a:rPr lang="en-US" sz="3000">
                <a:solidFill>
                  <a:schemeClr val="lt1"/>
                </a:solidFill>
              </a:rPr>
              <a:t>echo "i equals 1";</a:t>
            </a:r>
            <a:endParaRPr sz="3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} elseif (</a:t>
            </a:r>
            <a:r>
              <a:rPr lang="en-US" sz="3000">
                <a:solidFill>
                  <a:srgbClr val="F2A818"/>
                </a:solidFill>
              </a:rPr>
              <a:t>$i == 2</a:t>
            </a:r>
            <a:r>
              <a:rPr lang="en-US" sz="3000">
                <a:solidFill>
                  <a:schemeClr val="dk1"/>
                </a:solidFill>
              </a:rPr>
              <a:t>) {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   </a:t>
            </a:r>
            <a:r>
              <a:rPr lang="en-US" sz="3000">
                <a:solidFill>
                  <a:schemeClr val="lt1"/>
                </a:solidFill>
              </a:rPr>
              <a:t> echo "i equals 2";</a:t>
            </a:r>
            <a:endParaRPr sz="3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}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5672475" y="1624575"/>
            <a:ext cx="5417400" cy="4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switch (</a:t>
            </a:r>
            <a:r>
              <a:rPr lang="en-US" sz="2400">
                <a:solidFill>
                  <a:srgbClr val="F2A818"/>
                </a:solidFill>
              </a:rPr>
              <a:t>$i</a:t>
            </a:r>
            <a:r>
              <a:rPr lang="en-US" sz="2400">
                <a:solidFill>
                  <a:schemeClr val="dk1"/>
                </a:solidFill>
              </a:rPr>
              <a:t>) {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 case </a:t>
            </a:r>
            <a:r>
              <a:rPr lang="en-US" sz="2400">
                <a:solidFill>
                  <a:srgbClr val="F2A818"/>
                </a:solidFill>
              </a:rPr>
              <a:t>0</a:t>
            </a:r>
            <a:r>
              <a:rPr lang="en-US" sz="2400">
                <a:solidFill>
                  <a:schemeClr val="dk1"/>
                </a:solidFill>
              </a:rPr>
              <a:t>: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     </a:t>
            </a:r>
            <a:r>
              <a:rPr lang="en-US" sz="2400">
                <a:solidFill>
                  <a:schemeClr val="lt1"/>
                </a:solidFill>
              </a:rPr>
              <a:t>echo "i equals 0";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     break;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 case </a:t>
            </a:r>
            <a:r>
              <a:rPr lang="en-US" sz="2400">
                <a:solidFill>
                  <a:srgbClr val="F2A818"/>
                </a:solidFill>
              </a:rPr>
              <a:t>1</a:t>
            </a:r>
            <a:r>
              <a:rPr lang="en-US" sz="2400">
                <a:solidFill>
                  <a:schemeClr val="dk1"/>
                </a:solidFill>
              </a:rPr>
              <a:t>: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     </a:t>
            </a:r>
            <a:r>
              <a:rPr lang="en-US" sz="2400">
                <a:solidFill>
                  <a:schemeClr val="lt1"/>
                </a:solidFill>
              </a:rPr>
              <a:t>echo "i equals 1";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     break;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 case </a:t>
            </a:r>
            <a:r>
              <a:rPr lang="en-US" sz="2400">
                <a:solidFill>
                  <a:srgbClr val="F2A818"/>
                </a:solidFill>
              </a:rPr>
              <a:t>2</a:t>
            </a:r>
            <a:r>
              <a:rPr lang="en-US" sz="2400">
                <a:solidFill>
                  <a:schemeClr val="dk1"/>
                </a:solidFill>
              </a:rPr>
              <a:t>: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     </a:t>
            </a:r>
            <a:r>
              <a:rPr lang="en-US" sz="2400">
                <a:solidFill>
                  <a:schemeClr val="lt1"/>
                </a:solidFill>
              </a:rPr>
              <a:t>echo "i equals 2";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     break;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}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rPr lang="en-US">
                <a:solidFill>
                  <a:srgbClr val="FFFFFF"/>
                </a:solidFill>
              </a:rPr>
              <a:t>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0" name="Google Shape;290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switch </a:t>
            </a:r>
            <a:endParaRPr/>
          </a:p>
        </p:txBody>
      </p:sp>
      <p:sp>
        <p:nvSpPr>
          <p:cNvPr id="291" name="Google Shape;291;p3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92" name="Google Shape;292;p30"/>
          <p:cNvSpPr txBox="1"/>
          <p:nvPr/>
        </p:nvSpPr>
        <p:spPr>
          <a:xfrm>
            <a:off x="914400" y="1733650"/>
            <a:ext cx="4179600" cy="4514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switch (</a:t>
            </a:r>
            <a:r>
              <a:rPr lang="en-US" sz="2500">
                <a:solidFill>
                  <a:srgbClr val="F2A818"/>
                </a:solidFill>
              </a:rPr>
              <a:t>$i</a:t>
            </a:r>
            <a:r>
              <a:rPr lang="en-US" sz="2500">
                <a:solidFill>
                  <a:schemeClr val="dk1"/>
                </a:solidFill>
              </a:rPr>
              <a:t>) {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    case "apple":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        </a:t>
            </a:r>
            <a:r>
              <a:rPr lang="en-US" sz="2500">
                <a:solidFill>
                  <a:srgbClr val="F2A818"/>
                </a:solidFill>
              </a:rPr>
              <a:t>echo "i is apple";</a:t>
            </a:r>
            <a:endParaRPr sz="250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        </a:t>
            </a:r>
            <a:r>
              <a:rPr lang="en-US" sz="2500">
                <a:solidFill>
                  <a:schemeClr val="lt1"/>
                </a:solidFill>
              </a:rPr>
              <a:t>break;</a:t>
            </a:r>
            <a:endParaRPr sz="2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    case "bar":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        </a:t>
            </a:r>
            <a:r>
              <a:rPr lang="en-US" sz="2500">
                <a:solidFill>
                  <a:srgbClr val="F2A818"/>
                </a:solidFill>
              </a:rPr>
              <a:t>echo "i is bar";</a:t>
            </a:r>
            <a:endParaRPr sz="250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        </a:t>
            </a:r>
            <a:r>
              <a:rPr lang="en-US" sz="2500">
                <a:solidFill>
                  <a:schemeClr val="lt1"/>
                </a:solidFill>
              </a:rPr>
              <a:t>break;</a:t>
            </a:r>
            <a:endParaRPr sz="2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    case "cake":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        </a:t>
            </a:r>
            <a:r>
              <a:rPr lang="en-US" sz="2500">
                <a:solidFill>
                  <a:srgbClr val="F2A818"/>
                </a:solidFill>
              </a:rPr>
              <a:t>echo "i is cake";</a:t>
            </a:r>
            <a:endParaRPr sz="250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        </a:t>
            </a:r>
            <a:r>
              <a:rPr lang="en-US" sz="2500">
                <a:solidFill>
                  <a:schemeClr val="lt1"/>
                </a:solidFill>
              </a:rPr>
              <a:t>break;</a:t>
            </a:r>
            <a:endParaRPr sz="2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}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DD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</a:endParaRPr>
          </a:p>
        </p:txBody>
      </p:sp>
      <p:sp>
        <p:nvSpPr>
          <p:cNvPr id="293" name="Google Shape;293;p30"/>
          <p:cNvSpPr txBox="1"/>
          <p:nvPr/>
        </p:nvSpPr>
        <p:spPr>
          <a:xfrm>
            <a:off x="5744500" y="1733775"/>
            <a:ext cx="4179600" cy="4514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77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77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$i = "apple"; </a:t>
            </a:r>
            <a:endParaRPr sz="3000">
              <a:solidFill>
                <a:schemeClr val="dk1"/>
              </a:solidFill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2A818"/>
                </a:solidFill>
              </a:rPr>
              <a:t>//i is apple</a:t>
            </a:r>
            <a:endParaRPr sz="3000">
              <a:solidFill>
                <a:srgbClr val="F2A818"/>
              </a:solidFill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$i = "cake"; </a:t>
            </a:r>
            <a:endParaRPr sz="3000">
              <a:solidFill>
                <a:schemeClr val="dk1"/>
              </a:solidFill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2A818"/>
                </a:solidFill>
              </a:rPr>
              <a:t>//i is cake</a:t>
            </a:r>
            <a:endParaRPr sz="300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DD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DD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break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00" name="Google Shape;300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if/else </a:t>
            </a:r>
            <a:endParaRPr/>
          </a:p>
        </p:txBody>
      </p:sp>
      <p:sp>
        <p:nvSpPr>
          <p:cNvPr id="301" name="Google Shape;301;p3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02" name="Google Shape;302;p31"/>
          <p:cNvSpPr txBox="1"/>
          <p:nvPr/>
        </p:nvSpPr>
        <p:spPr>
          <a:xfrm>
            <a:off x="914400" y="2081175"/>
            <a:ext cx="4179600" cy="4167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switch (</a:t>
            </a:r>
            <a:r>
              <a:rPr lang="en-US" sz="2500">
                <a:solidFill>
                  <a:srgbClr val="F2A818"/>
                </a:solidFill>
              </a:rPr>
              <a:t>$i</a:t>
            </a:r>
            <a:r>
              <a:rPr lang="en-US" sz="2500">
                <a:solidFill>
                  <a:schemeClr val="dk1"/>
                </a:solidFill>
              </a:rPr>
              <a:t>) {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    case </a:t>
            </a:r>
            <a:r>
              <a:rPr lang="en-US" sz="2500">
                <a:solidFill>
                  <a:srgbClr val="F2A818"/>
                </a:solidFill>
              </a:rPr>
              <a:t>0</a:t>
            </a:r>
            <a:r>
              <a:rPr lang="en-US" sz="2500">
                <a:solidFill>
                  <a:schemeClr val="dk1"/>
                </a:solidFill>
              </a:rPr>
              <a:t>: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    case </a:t>
            </a:r>
            <a:r>
              <a:rPr lang="en-US" sz="2500">
                <a:solidFill>
                  <a:srgbClr val="F2A818"/>
                </a:solidFill>
              </a:rPr>
              <a:t>1</a:t>
            </a:r>
            <a:r>
              <a:rPr lang="en-US" sz="2500">
                <a:solidFill>
                  <a:schemeClr val="dk1"/>
                </a:solidFill>
              </a:rPr>
              <a:t>: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    case </a:t>
            </a:r>
            <a:r>
              <a:rPr lang="en-US" sz="2500">
                <a:solidFill>
                  <a:srgbClr val="F2A818"/>
                </a:solidFill>
              </a:rPr>
              <a:t>2</a:t>
            </a:r>
            <a:r>
              <a:rPr lang="en-US" sz="2500">
                <a:solidFill>
                  <a:schemeClr val="dk1"/>
                </a:solidFill>
              </a:rPr>
              <a:t>: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        echo "i is less than 3 but not negative";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        </a:t>
            </a:r>
            <a:r>
              <a:rPr lang="en-US" sz="2500">
                <a:solidFill>
                  <a:schemeClr val="lt1"/>
                </a:solidFill>
              </a:rPr>
              <a:t>break</a:t>
            </a:r>
            <a:r>
              <a:rPr lang="en-US" sz="2500">
                <a:solidFill>
                  <a:schemeClr val="dk1"/>
                </a:solidFill>
              </a:rPr>
              <a:t>;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    case </a:t>
            </a:r>
            <a:r>
              <a:rPr lang="en-US" sz="2500">
                <a:solidFill>
                  <a:srgbClr val="F2A818"/>
                </a:solidFill>
              </a:rPr>
              <a:t>3</a:t>
            </a:r>
            <a:r>
              <a:rPr lang="en-US" sz="2500">
                <a:solidFill>
                  <a:schemeClr val="dk1"/>
                </a:solidFill>
              </a:rPr>
              <a:t>: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        echo "i is 3";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}</a:t>
            </a:r>
            <a:endParaRPr sz="2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303" name="Google Shape;303;p31"/>
          <p:cNvSpPr txBox="1"/>
          <p:nvPr/>
        </p:nvSpPr>
        <p:spPr>
          <a:xfrm>
            <a:off x="5672475" y="2081175"/>
            <a:ext cx="5417400" cy="4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</a:rPr>
              <a:t>$i = 1</a:t>
            </a:r>
            <a:endParaRPr sz="2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</a:rPr>
              <a:t>$i = 2 </a:t>
            </a:r>
            <a:endParaRPr sz="2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</a:rPr>
              <a:t>$i = 0</a:t>
            </a:r>
            <a:endParaRPr sz="25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F2A818"/>
                </a:solidFill>
              </a:rPr>
              <a:t>//</a:t>
            </a:r>
            <a:r>
              <a:rPr lang="en-US" sz="2500">
                <a:solidFill>
                  <a:srgbClr val="F2A818"/>
                </a:solidFill>
              </a:rPr>
              <a:t>i is less than 3 but not negative</a:t>
            </a:r>
            <a:endParaRPr sz="250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DD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</a:rPr>
              <a:t>$i = 3 </a:t>
            </a:r>
            <a:endParaRPr sz="25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F2A818"/>
                </a:solidFill>
              </a:rPr>
              <a:t>//</a:t>
            </a:r>
            <a:r>
              <a:rPr lang="en-US" sz="2500">
                <a:solidFill>
                  <a:srgbClr val="F2A818"/>
                </a:solidFill>
              </a:rPr>
              <a:t>i is 3</a:t>
            </a:r>
            <a:endParaRPr sz="250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DD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</a:rPr>
              <a:t>$i = 4 </a:t>
            </a:r>
            <a:endParaRPr sz="25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F2A818"/>
                </a:solidFill>
              </a:rPr>
              <a:t>//</a:t>
            </a:r>
            <a:r>
              <a:rPr lang="en-US" sz="2500">
                <a:solidFill>
                  <a:srgbClr val="F2A818"/>
                </a:solidFill>
              </a:rPr>
              <a:t>no result seen</a:t>
            </a:r>
            <a:endParaRPr sz="250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DD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DD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8" lvl="0" indent="-446088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Logical Operators</a:t>
            </a:r>
            <a:endParaRPr/>
          </a:p>
          <a:p>
            <a:pPr marL="446087" lvl="0" indent="-446087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if/else</a:t>
            </a:r>
            <a:endParaRPr/>
          </a:p>
          <a:p>
            <a:pPr marL="446088" lvl="0" indent="-446088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switch</a:t>
            </a:r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break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10" name="Google Shape;310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if/else </a:t>
            </a:r>
            <a:endParaRPr/>
          </a:p>
        </p:txBody>
      </p:sp>
      <p:sp>
        <p:nvSpPr>
          <p:cNvPr id="311" name="Google Shape;311;p3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12" name="Google Shape;312;p32"/>
          <p:cNvSpPr txBox="1"/>
          <p:nvPr/>
        </p:nvSpPr>
        <p:spPr>
          <a:xfrm>
            <a:off x="914400" y="2081175"/>
            <a:ext cx="4179600" cy="4167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switch ($i) {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   case 0: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   case 1: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   case 2: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       echo "i is less than 3 but not negative";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       break;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   case 3: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       echo "i is 3";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default: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      echo</a:t>
            </a:r>
            <a:r>
              <a:rPr lang="en-US" sz="2000">
                <a:solidFill>
                  <a:srgbClr val="F2A818"/>
                </a:solidFill>
              </a:rPr>
              <a:t> "i is not equal to 0, 1,  2 or 3";</a:t>
            </a:r>
            <a:endParaRPr sz="200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}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5672475" y="2081175"/>
            <a:ext cx="5417400" cy="4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</a:rPr>
              <a:t>$i = 1</a:t>
            </a:r>
            <a:endParaRPr sz="2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</a:rPr>
              <a:t>$i = 2 </a:t>
            </a:r>
            <a:endParaRPr sz="2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</a:rPr>
              <a:t>$i = 0</a:t>
            </a:r>
            <a:endParaRPr sz="25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F2A818"/>
                </a:solidFill>
              </a:rPr>
              <a:t>//</a:t>
            </a:r>
            <a:r>
              <a:rPr lang="en-US" sz="2500">
                <a:solidFill>
                  <a:srgbClr val="F2A818"/>
                </a:solidFill>
              </a:rPr>
              <a:t>i is less than 3 but not negative</a:t>
            </a:r>
            <a:endParaRPr sz="250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DD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</a:rPr>
              <a:t>$i = 3 </a:t>
            </a:r>
            <a:endParaRPr sz="25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F2A818"/>
                </a:solidFill>
              </a:rPr>
              <a:t>//</a:t>
            </a:r>
            <a:r>
              <a:rPr lang="en-US" sz="2500">
                <a:solidFill>
                  <a:srgbClr val="F2A818"/>
                </a:solidFill>
              </a:rPr>
              <a:t>i is 3</a:t>
            </a:r>
            <a:endParaRPr sz="250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DD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</a:rPr>
              <a:t>$i = 4 </a:t>
            </a:r>
            <a:endParaRPr sz="25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</a:rPr>
              <a:t>//</a:t>
            </a:r>
            <a:r>
              <a:rPr lang="en-US" sz="2000">
                <a:solidFill>
                  <a:schemeClr val="lt1"/>
                </a:solidFill>
              </a:rPr>
              <a:t>i is not equal to 0, 1,  2 or 3</a:t>
            </a:r>
            <a:endParaRPr sz="24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33" name="Google Shape;333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34" name="Google Shape;334;p3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5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400225" y="2239750"/>
            <a:ext cx="33597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Logical operators &amp;&amp;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4800"/>
              <a:t>&amp;&amp;</a:t>
            </a:r>
            <a:endParaRPr sz="4800"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(Condition 1 ) &amp;&amp; (Condition 2)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true - 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Condition 1 == true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Condition 2 == true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Condition 1 == false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Condition 2 == false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 1 == true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 2 == false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 1 == false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 2 == true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&amp;&amp;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/>
        </p:nvSpPr>
        <p:spPr>
          <a:xfrm>
            <a:off x="4400225" y="2239750"/>
            <a:ext cx="33597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Logical operators 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||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4800"/>
              <a:t>||</a:t>
            </a:r>
            <a:endParaRPr sz="4800"/>
          </a:p>
        </p:txBody>
      </p:sp>
      <p:sp>
        <p:nvSpPr>
          <p:cNvPr id="182" name="Google Shape;182;p1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(Condition 1 ) &amp;&amp; (Condition 2)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true - 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Condition 1 == true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Condition 2 == true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 1 == true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 2 == false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 1 == false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 2 == true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Condition 1 == false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▪"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Condition 2 == false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||</a:t>
            </a:r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/>
        </p:nvSpPr>
        <p:spPr>
          <a:xfrm>
            <a:off x="4479500" y="1892875"/>
            <a:ext cx="3240600" cy="1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== !=</a:t>
            </a:r>
            <a:endParaRPr sz="4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=== !==</a:t>
            </a:r>
            <a:endParaRPr sz="4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</a:t>
            </a:r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by value /only/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1 == ‘1’ //true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2 != ‘2’ //false</a:t>
            </a:r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by value and type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1 === 1 //true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1 === ‘1’ //false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2 !== 2 //false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2 !== ‘2’ //true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/>
        </p:nvSpPr>
        <p:spPr>
          <a:xfrm>
            <a:off x="4327050" y="2239725"/>
            <a:ext cx="35379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if/else</a:t>
            </a:r>
            <a:endParaRPr sz="4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1094</Words>
  <Application>Microsoft Office PowerPoint</Application>
  <PresentationFormat>По избор</PresentationFormat>
  <Paragraphs>327</Paragraphs>
  <Slides>23</Slides>
  <Notes>23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23</vt:i4>
      </vt:variant>
    </vt:vector>
  </HeadingPairs>
  <TitlesOfParts>
    <vt:vector size="29" baseType="lpstr">
      <vt:lpstr>Arial</vt:lpstr>
      <vt:lpstr>Consolas</vt:lpstr>
      <vt:lpstr>Roboto</vt:lpstr>
      <vt:lpstr>Noto Sans Symbols</vt:lpstr>
      <vt:lpstr>Calibri</vt:lpstr>
      <vt:lpstr>1_SoftUni3_1</vt:lpstr>
      <vt:lpstr>Conditional Statements  (if, else, switch)</vt:lpstr>
      <vt:lpstr>Table of Contents</vt:lpstr>
      <vt:lpstr>Презентация на PowerPoint</vt:lpstr>
      <vt:lpstr>&amp;&amp;</vt:lpstr>
      <vt:lpstr>Презентация на PowerPoint</vt:lpstr>
      <vt:lpstr>||</vt:lpstr>
      <vt:lpstr>Презентация на PowerPoint</vt:lpstr>
      <vt:lpstr>comparison</vt:lpstr>
      <vt:lpstr>Презентация на PowerPoint</vt:lpstr>
      <vt:lpstr>if/else</vt:lpstr>
      <vt:lpstr>if/else </vt:lpstr>
      <vt:lpstr>if/else </vt:lpstr>
      <vt:lpstr>if/else </vt:lpstr>
      <vt:lpstr>if/else </vt:lpstr>
      <vt:lpstr>Презентация на PowerPoint</vt:lpstr>
      <vt:lpstr>switch</vt:lpstr>
      <vt:lpstr>switch </vt:lpstr>
      <vt:lpstr>switch </vt:lpstr>
      <vt:lpstr>if/else </vt:lpstr>
      <vt:lpstr>if/else 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Conditional Statements  (if, else, switch)</dc:title>
  <dc:creator>Milena</dc:creator>
  <cp:lastModifiedBy>Ariel</cp:lastModifiedBy>
  <cp:revision>1</cp:revision>
  <dcterms:modified xsi:type="dcterms:W3CDTF">2020-01-04T20:43:56Z</dcterms:modified>
</cp:coreProperties>
</file>